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86" r:id="rId2"/>
    <p:sldId id="549" r:id="rId3"/>
    <p:sldId id="551" r:id="rId4"/>
    <p:sldId id="563" r:id="rId5"/>
    <p:sldId id="288" r:id="rId6"/>
    <p:sldId id="535" r:id="rId7"/>
    <p:sldId id="536" r:id="rId8"/>
    <p:sldId id="268" r:id="rId9"/>
    <p:sldId id="269" r:id="rId10"/>
    <p:sldId id="270" r:id="rId11"/>
    <p:sldId id="271" r:id="rId12"/>
    <p:sldId id="547" r:id="rId13"/>
    <p:sldId id="564" r:id="rId14"/>
    <p:sldId id="562" r:id="rId15"/>
    <p:sldId id="557" r:id="rId16"/>
    <p:sldId id="558" r:id="rId17"/>
    <p:sldId id="559" r:id="rId18"/>
    <p:sldId id="548" r:id="rId19"/>
    <p:sldId id="5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5BF25B-CB74-9149-85B3-708922937DD5}">
          <p14:sldIdLst>
            <p14:sldId id="286"/>
            <p14:sldId id="549"/>
            <p14:sldId id="551"/>
            <p14:sldId id="563"/>
            <p14:sldId id="288"/>
            <p14:sldId id="535"/>
            <p14:sldId id="536"/>
            <p14:sldId id="268"/>
            <p14:sldId id="269"/>
            <p14:sldId id="270"/>
            <p14:sldId id="271"/>
            <p14:sldId id="547"/>
            <p14:sldId id="564"/>
            <p14:sldId id="562"/>
            <p14:sldId id="557"/>
            <p14:sldId id="558"/>
            <p14:sldId id="559"/>
            <p14:sldId id="548"/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86297"/>
  </p:normalViewPr>
  <p:slideViewPr>
    <p:cSldViewPr snapToGrid="0" snapToObjects="1">
      <p:cViewPr varScale="1">
        <p:scale>
          <a:sx n="123" d="100"/>
          <a:sy n="123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A570E-C5FC-FC44-A43B-1E72701CAFF0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2B2A-9664-DA43-9C14-F3257364B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0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44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4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22B2A-9664-DA43-9C14-F3257364B8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3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What month had the day with the highest # of sales? - easier to see on the top graph (harder to discern the “reddest red”)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What month had the highest average # of sales? - easier to see August is darkest on the bottom graph (harder to perceive averages on line graph)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Courtesy of Steve </a:t>
            </a:r>
            <a:r>
              <a:rPr lang="en" dirty="0" err="1"/>
              <a:t>Franconeri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33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732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368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78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9652-D586-2644-8DA4-44010DDFB6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82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0" i="0" cap="none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Chapter #: Chapter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7DB23-F45F-C945-9650-D5C6BCD0C9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8772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MATH ###: Course Name</a:t>
            </a:r>
          </a:p>
          <a:p>
            <a:r>
              <a:rPr lang="en-US" dirty="0"/>
              <a:t>Professor Name</a:t>
            </a:r>
          </a:p>
          <a:p>
            <a:r>
              <a:rPr lang="en-US" dirty="0"/>
              <a:t>Semester Year</a:t>
            </a:r>
          </a:p>
          <a:p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AB2373D-A8C2-204A-8001-358C0119E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0500" y="265972"/>
            <a:ext cx="3111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22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88AA5-95E5-914C-9FA1-E7877C64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BCD66D-DD37-1743-A7FC-06C0941B2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13CE3-6D94-2744-8A4E-48239039D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41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1BD0-EF23-D54B-930F-F2408E12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FF656-8796-614B-9C18-B7B70A72B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F0D07-003F-154F-AFF4-6B951710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2DF5-D0FE-BB4B-BE6E-F53AE4E6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85369-305C-E44A-995E-156F9097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63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AE5B8-0316-5B4B-AC5D-7B110D687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FDC51-EE9E-2943-8D63-7D3C02C13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A6A66-6D49-FD4C-A90D-A9F047741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918DA-0D2E-5348-A1C5-81C04F8B2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40A83-FB49-D245-B95C-A991DCBC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85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300B-ADE7-6745-9A7E-CADDC0C9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2D70-CF84-8C4F-8127-C6A23B20E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55138-7E27-C748-AAE6-84212AEE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1C06-5FAD-3D4A-B692-61D6EA82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9CCB7-F8BC-B045-9E4E-F3A42B90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48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AC5E-FFF5-F947-83A8-FB1840308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021" y="3063239"/>
            <a:ext cx="9086164" cy="73152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Section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0A788C-9D0E-B24E-AF70-7C2582F1AD74}"/>
              </a:ext>
            </a:extLst>
          </p:cNvPr>
          <p:cNvCxnSpPr/>
          <p:nvPr userDrawn="1"/>
        </p:nvCxnSpPr>
        <p:spPr>
          <a:xfrm>
            <a:off x="926756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CA7F406-6888-CF4A-BD5F-93725207E0FB}"/>
              </a:ext>
            </a:extLst>
          </p:cNvPr>
          <p:cNvSpPr/>
          <p:nvPr userDrawn="1"/>
        </p:nvSpPr>
        <p:spPr>
          <a:xfrm>
            <a:off x="606467" y="3110813"/>
            <a:ext cx="640578" cy="636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90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 hasCustomPrompt="1"/>
          </p:nvPr>
        </p:nvSpPr>
        <p:spPr>
          <a:xfrm>
            <a:off x="2040233" y="3077051"/>
            <a:ext cx="90228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tx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 hasCustomPrompt="1"/>
          </p:nvPr>
        </p:nvSpPr>
        <p:spPr>
          <a:xfrm>
            <a:off x="2089768" y="3710551"/>
            <a:ext cx="9237200" cy="4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6">
                    <a:lumMod val="2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 dirty="0"/>
              <a:t>Click to add subtitle</a:t>
            </a: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364209" y="6437775"/>
            <a:ext cx="731600" cy="4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accent6">
                    <a:lumMod val="25000"/>
                  </a:schemeClr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cxnSp>
        <p:nvCxnSpPr>
          <p:cNvPr id="17" name="Google Shape;17;p3"/>
          <p:cNvCxnSpPr/>
          <p:nvPr/>
        </p:nvCxnSpPr>
        <p:spPr>
          <a:xfrm>
            <a:off x="125286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999FA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013C4038-2E2D-6240-9915-0DE8343119B2}"/>
              </a:ext>
            </a:extLst>
          </p:cNvPr>
          <p:cNvSpPr/>
          <p:nvPr userDrawn="1"/>
        </p:nvSpPr>
        <p:spPr>
          <a:xfrm>
            <a:off x="970827" y="3146967"/>
            <a:ext cx="564065" cy="564065"/>
          </a:xfrm>
          <a:prstGeom prst="rect">
            <a:avLst/>
          </a:prstGeom>
          <a:solidFill>
            <a:schemeClr val="accent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6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57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07D28-6DDA-7F42-954A-29EAC3C66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EAE1A-E495-DC4F-B5FD-504C2E99D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497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93FE-A51B-2648-A9E3-684C91B5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6B4E-43F0-E24A-99B3-F8894749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defTabSz="45720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EBA01-5053-C846-AEA2-353913B4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86D3A-AE09-8047-A138-C9C8F437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3878-CBFD-C348-A8BD-CD99DAC7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91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A94B9-C3B8-D445-AD3F-D5991CAF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7AFA1-E501-744B-9AA9-E11CF8BDA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91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800C-919E-5A40-A28C-92314C82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2B595-BD73-B449-87F0-50F72E91C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E94B3-A5A2-D648-963F-23B151CA0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7C28A-514B-2D40-94E5-86656E57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9101B-B361-7D49-989F-16CEF7F0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E0FCE-4CA2-CD40-B0A8-B803BFF16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7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7903-E0F7-3444-8BEF-5B15ECFFD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FD672-725C-9A4C-B2B7-1DA665CB4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184D-DCBD-A745-A263-647EE16C0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F28A6-5501-F64C-95CE-5BE89F844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56A2E-C07B-074F-90B5-AE25E7B2E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B308B-2779-6243-ADF1-9B9F3443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73A5B-3173-104D-9460-859B0590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26409-0214-6949-97F6-D97751B2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9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7E993-6A64-9A4F-B796-B64F63E7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081AC-870A-5242-97B2-9F97A7BE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2198D6-EA2C-5747-A5BF-D562C669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DEB8C1-9E86-CB47-92BE-51FBB590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6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F453A5-C47A-8248-ACCA-441F6C497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C22A7-251B-4442-8C03-13E9B36D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F677D-9A9F-004F-B148-6C507091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03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64DE-3103-FF4C-AC08-2A0AA4293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18F2-5F5B-C340-9E35-F8C0B27A3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61E42-87E4-9B44-9CFF-974744F69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5A145-EB4A-6843-997A-86B26BAF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76030-E517-5042-91F8-B3E742F07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5E11-AFE2-4F43-92B4-AB1725D7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5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F9A22-0717-AA42-8FD5-64711E0AB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D506-C7CE-7547-8300-BD9D444EA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40F83D04-2732-2448-A729-C7B4C63CBC1B}" type="datetimeFigureOut">
              <a:rPr lang="en-US" smtClean="0"/>
              <a:pPr/>
              <a:t>8/4/23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B4AC-6A7E-7242-9A39-96D91DB83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35051-2D9B-1846-81F0-4137B5F89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F5141A6E-B5D9-AD4A-B0C0-4F779967A9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ED83DA-02B1-984E-9F93-2DEFA884015E}"/>
              </a:ext>
            </a:extLst>
          </p:cNvPr>
          <p:cNvSpPr/>
          <p:nvPr userDrawn="1"/>
        </p:nvSpPr>
        <p:spPr>
          <a:xfrm>
            <a:off x="10058400" y="107633"/>
            <a:ext cx="2133600" cy="1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 Light" panose="02000000000000000000" pitchFamily="2" charset="0"/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4117BC2-F9E3-264E-93EF-A0E837FC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22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50" r:id="rId13"/>
    <p:sldLayoutId id="2147483673" r:id="rId14"/>
    <p:sldLayoutId id="2147483686" r:id="rId15"/>
    <p:sldLayoutId id="214748368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none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Light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kfitzgerald@apu.edu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-to-viz.com/" TargetMode="External"/><Relationship Id="rId2" Type="http://schemas.openxmlformats.org/officeDocument/2006/relationships/hyperlink" Target="https://www.nytimes.com/column/whats-going-on-in-this-graph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apminder.org/" TargetMode="External"/><Relationship Id="rId4" Type="http://schemas.openxmlformats.org/officeDocument/2006/relationships/hyperlink" Target="https://informationisbeautiful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576D-253E-114E-B600-1C0201C61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976" y="3080657"/>
            <a:ext cx="9022800" cy="1340665"/>
          </a:xfrm>
        </p:spPr>
        <p:txBody>
          <a:bodyPr/>
          <a:lstStyle/>
          <a:p>
            <a: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visualization activities:</a:t>
            </a:r>
            <a:b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b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Teaching and learning how to become better consumers and communicators of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CB4CC-73F0-744E-BDFA-4A136A0F8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8976" y="4758780"/>
            <a:ext cx="9237200" cy="470800"/>
          </a:xfrm>
        </p:spPr>
        <p:txBody>
          <a:bodyPr/>
          <a:lstStyle/>
          <a:p>
            <a:r>
              <a:rPr lang="en-US" sz="1800" dirty="0"/>
              <a:t>Katie Fitzgerald</a:t>
            </a:r>
          </a:p>
          <a:p>
            <a:r>
              <a:rPr lang="en-US" sz="1800" dirty="0"/>
              <a:t>Azusa Pacific University</a:t>
            </a:r>
          </a:p>
          <a:p>
            <a:endParaRPr lang="en-US" sz="1800" dirty="0"/>
          </a:p>
          <a:p>
            <a:r>
              <a:rPr lang="en-US" sz="1800" dirty="0" err="1"/>
              <a:t>MathFest</a:t>
            </a:r>
            <a:endParaRPr lang="en-US" sz="1800" dirty="0"/>
          </a:p>
          <a:p>
            <a:r>
              <a:rPr lang="en-US" sz="1800" dirty="0"/>
              <a:t>4 August 2023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4BBD-273D-2B4E-B5B2-C0656536DC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02A4D5D-8313-F048-045E-233A61E7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0" y="287744"/>
            <a:ext cx="3111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55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1835700" y="1302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1835700" y="2009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523999" y="857253"/>
            <a:ext cx="91344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99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499441" y="375475"/>
            <a:ext cx="8128819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Grouping in space guides comparison</a:t>
            </a:r>
            <a:endParaRPr dirty="0"/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l="61835" t="12038" r="7818" b="53516"/>
          <a:stretch/>
        </p:blipFill>
        <p:spPr>
          <a:xfrm rot="10800000">
            <a:off x="1889941" y="2170188"/>
            <a:ext cx="2438402" cy="145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l="60688" t="72037" r="7402"/>
          <a:stretch/>
        </p:blipFill>
        <p:spPr>
          <a:xfrm rot="10800000">
            <a:off x="4418831" y="2174953"/>
            <a:ext cx="2428877" cy="144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 l="28567" t="70740" r="50468"/>
          <a:stretch/>
        </p:blipFill>
        <p:spPr>
          <a:xfrm rot="10800000">
            <a:off x="6938197" y="2172553"/>
            <a:ext cx="2028822" cy="144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3">
            <a:alphaModFix/>
          </a:blip>
          <a:srcRect l="20749" t="15180" r="47343" b="57040"/>
          <a:stretch/>
        </p:blipFill>
        <p:spPr>
          <a:xfrm rot="10800000">
            <a:off x="1889941" y="4087127"/>
            <a:ext cx="2914652" cy="142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3">
            <a:alphaModFix/>
          </a:blip>
          <a:srcRect t="73336" r="80187" b="550"/>
          <a:stretch/>
        </p:blipFill>
        <p:spPr>
          <a:xfrm rot="10800000">
            <a:off x="4947463" y="4087127"/>
            <a:ext cx="1925280" cy="142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499441" y="2118763"/>
            <a:ext cx="12288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 year 1, </a:t>
            </a: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r>
              <a:rPr lang="en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 &gt; A,</a:t>
            </a: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r>
              <a:rPr lang="en" sz="13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 = D</a:t>
            </a:r>
            <a:endParaRPr sz="13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499441" y="4204625"/>
            <a:ext cx="13905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 A,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r>
              <a:rPr lang="en" sz="13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Year 1 &lt; Year 2</a:t>
            </a:r>
            <a:endParaRPr sz="13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04C6EF-B857-B615-9CF4-2393FEA608D0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F424E-F274-9B32-8801-812B08EB4F36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24E912-D679-76BF-6E95-76A8D0460CD0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3C558-7898-F902-0196-5456DAE13041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(Positional) encodings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745D7-8FB6-7712-1135-31538C86D0C9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8CE41-0F0A-A024-CA48-92A377FDCD9F}"/>
              </a:ext>
            </a:extLst>
          </p:cNvPr>
          <p:cNvSpPr/>
          <p:nvPr/>
        </p:nvSpPr>
        <p:spPr>
          <a:xfrm>
            <a:off x="9114502" y="4192753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#5: Grouping matters</a:t>
            </a:r>
          </a:p>
        </p:txBody>
      </p:sp>
    </p:spTree>
    <p:extLst>
      <p:ext uri="{BB962C8B-B14F-4D97-AF65-F5344CB8AC3E}">
        <p14:creationId xmlns:p14="http://schemas.microsoft.com/office/powerpoint/2010/main" val="30224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CE0D10-B6BB-CE40-8F73-C763A7A8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918" y="3989069"/>
            <a:ext cx="9086164" cy="731520"/>
          </a:xfrm>
        </p:spPr>
        <p:txBody>
          <a:bodyPr>
            <a:normAutofit fontScale="90000"/>
          </a:bodyPr>
          <a:lstStyle/>
          <a:p>
            <a:r>
              <a:rPr lang="en-US" dirty="0"/>
              <a:t>Feedback makes us better!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“I like” and “I wish”</a:t>
            </a:r>
          </a:p>
        </p:txBody>
      </p:sp>
    </p:spTree>
    <p:extLst>
      <p:ext uri="{BB962C8B-B14F-4D97-AF65-F5344CB8AC3E}">
        <p14:creationId xmlns:p14="http://schemas.microsoft.com/office/powerpoint/2010/main" val="376071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D2F100-93BC-8FD1-9454-08D05A766A34}"/>
              </a:ext>
            </a:extLst>
          </p:cNvPr>
          <p:cNvSpPr txBox="1"/>
          <p:nvPr/>
        </p:nvSpPr>
        <p:spPr>
          <a:xfrm>
            <a:off x="838199" y="1709892"/>
            <a:ext cx="379279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22222"/>
                </a:solidFill>
                <a:effectLst/>
                <a:latin typeface="Source Sans Pro" panose="020F0502020204030204" pitchFamily="34" charset="0"/>
              </a:rPr>
              <a:t>Objective: show that the </a:t>
            </a:r>
            <a:r>
              <a:rPr lang="en-US" sz="3200" b="1" i="0" dirty="0">
                <a:solidFill>
                  <a:srgbClr val="222222"/>
                </a:solidFill>
                <a:effectLst/>
                <a:latin typeface="Source Sans Pro" panose="020F0502020204030204" pitchFamily="34" charset="0"/>
              </a:rPr>
              <a:t>proportion of part-time faculty has gone up over time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Source Sans Pro" panose="020F0502020204030204" pitchFamily="34" charset="0"/>
              </a:rPr>
              <a:t> compared to other instructional staff types.</a:t>
            </a:r>
            <a:r>
              <a:rPr lang="en-US" sz="3200" b="0" i="0" dirty="0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endParaRPr lang="en-US" dirty="0">
              <a:solidFill>
                <a:srgbClr val="222222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24631-5B34-AFB4-04AB-FBEAA845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31" y="1690688"/>
            <a:ext cx="7007199" cy="42001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530D23F-1B5A-EC16-5CAE-D738A1B8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sad plot, make it better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2A782-B3CA-43E0-C1CB-4B16FDB15453}"/>
              </a:ext>
            </a:extLst>
          </p:cNvPr>
          <p:cNvSpPr txBox="1"/>
          <p:nvPr/>
        </p:nvSpPr>
        <p:spPr>
          <a:xfrm>
            <a:off x="838199" y="6484982"/>
            <a:ext cx="2045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From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datasciencebox.org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26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A80E3C-1326-2380-64E8-2271D591327E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457EA5-4514-CEFE-B83E-01CC2D4DAC13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B2C1C-A85E-335E-BBFD-7710FD468CF9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6771E1-DE2C-3B75-DD50-6390AF1D8A0E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(Positional) encodings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62752F-03C0-F8E7-8808-7FF1256FAD2C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290584-13FD-77F8-942E-3A67D8AD9AD4}"/>
              </a:ext>
            </a:extLst>
          </p:cNvPr>
          <p:cNvSpPr/>
          <p:nvPr/>
        </p:nvSpPr>
        <p:spPr>
          <a:xfrm>
            <a:off x="9114502" y="4192753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#5: Grouping matters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6D6F73-3298-E429-D9CD-14696197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476"/>
            <a:ext cx="5053781" cy="3689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323D49-7960-9823-BC91-9826DEF8C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956" y="2643372"/>
            <a:ext cx="5778546" cy="421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EEFEC-9522-1AB6-B2E5-298B1F138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" y="217596"/>
            <a:ext cx="7702755" cy="58130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9B3BEA-1BF4-3310-FFDC-63435B2A9F7F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7156C-B93F-1B9E-E9E1-AD80AE2ABF51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50677-5922-7425-59F7-FBCCD82DDE8C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317EF1-C107-BE97-2D5F-BD7809F5B211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(Positional) encodings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155AF-1FF1-61AB-A64D-734B04E189FD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73DEE-5272-F6A7-9AB6-5CA38828255C}"/>
              </a:ext>
            </a:extLst>
          </p:cNvPr>
          <p:cNvSpPr/>
          <p:nvPr/>
        </p:nvSpPr>
        <p:spPr>
          <a:xfrm>
            <a:off x="9114502" y="4192753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#5: Grouping matters</a:t>
            </a:r>
          </a:p>
        </p:txBody>
      </p:sp>
    </p:spTree>
    <p:extLst>
      <p:ext uri="{BB962C8B-B14F-4D97-AF65-F5344CB8AC3E}">
        <p14:creationId xmlns:p14="http://schemas.microsoft.com/office/powerpoint/2010/main" val="2899240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3BE7E-6A1B-4DCE-4AF0-F2165B8C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3" y="456183"/>
            <a:ext cx="8114481" cy="5945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609C6B-0E22-117A-78B4-2E4DCD2DE8A7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1B39D6-0D2B-AE58-1195-59F4FB22CBC3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60174-70F1-1ABA-48C8-46BEF70AB3AF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971D6-5D31-B586-B2E8-EAC8F36E2441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Positional encodings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B5946-3B3D-BBF0-B962-323C8ABC0841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7CA85-5A20-FE64-F3BB-3D655F82E994}"/>
              </a:ext>
            </a:extLst>
          </p:cNvPr>
          <p:cNvSpPr/>
          <p:nvPr/>
        </p:nvSpPr>
        <p:spPr>
          <a:xfrm>
            <a:off x="9114502" y="4192753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#5: Grouping matters</a:t>
            </a:r>
          </a:p>
        </p:txBody>
      </p:sp>
    </p:spTree>
    <p:extLst>
      <p:ext uri="{BB962C8B-B14F-4D97-AF65-F5344CB8AC3E}">
        <p14:creationId xmlns:p14="http://schemas.microsoft.com/office/powerpoint/2010/main" val="3376825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7CF69F-38A4-0BB5-E1F9-D0BF5F96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8" y="712304"/>
            <a:ext cx="7804969" cy="54333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8AD808-E60E-3F26-038B-76DB40078909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8EF88E-DDD3-8142-F5DA-E3587D3D3DBA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C5F53-7F80-D03C-A8E3-050F27E10083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F9958F-659E-8DBE-5D77-59BD3FA5C90F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Positional encodings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57F74-FC67-2F53-BF8C-F04BF6EC8377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867745-1357-2912-D117-FF6563277701}"/>
              </a:ext>
            </a:extLst>
          </p:cNvPr>
          <p:cNvSpPr/>
          <p:nvPr/>
        </p:nvSpPr>
        <p:spPr>
          <a:xfrm>
            <a:off x="9114502" y="4192753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#5: Grouping matters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05F8D7-908B-09D7-5B49-898939A33286}"/>
              </a:ext>
            </a:extLst>
          </p:cNvPr>
          <p:cNvSpPr/>
          <p:nvPr/>
        </p:nvSpPr>
        <p:spPr>
          <a:xfrm>
            <a:off x="9114502" y="482351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#6: Remove excess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F10F5-02BC-3F75-DA9F-540AC977CFE8}"/>
              </a:ext>
            </a:extLst>
          </p:cNvPr>
          <p:cNvSpPr/>
          <p:nvPr/>
        </p:nvSpPr>
        <p:spPr>
          <a:xfrm>
            <a:off x="9114502" y="545428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#7: Informative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131D71-6A45-D133-907E-36847B5C12D8}"/>
              </a:ext>
            </a:extLst>
          </p:cNvPr>
          <p:cNvSpPr/>
          <p:nvPr/>
        </p:nvSpPr>
        <p:spPr>
          <a:xfrm>
            <a:off x="9114502" y="608505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#8: Highlight w/ color</a:t>
            </a:r>
          </a:p>
        </p:txBody>
      </p:sp>
    </p:spTree>
    <p:extLst>
      <p:ext uri="{BB962C8B-B14F-4D97-AF65-F5344CB8AC3E}">
        <p14:creationId xmlns:p14="http://schemas.microsoft.com/office/powerpoint/2010/main" val="277396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51FE-254B-9D71-95FD-98162524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271C3-5257-7F18-E11B-8972B1F2E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dirty="0" err="1">
                <a:hlinkClick r:id="rId2"/>
              </a:rPr>
              <a:t>kfitzgerald@apu.edu</a:t>
            </a:r>
            <a:endParaRPr lang="en-US" dirty="0"/>
          </a:p>
          <a:p>
            <a:r>
              <a:rPr lang="en-US" dirty="0"/>
              <a:t>Twitter: @</a:t>
            </a:r>
            <a:r>
              <a:rPr lang="en-US" dirty="0" err="1"/>
              <a:t>fitzgerald_kg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learn more about data visualization best practices: </a:t>
            </a:r>
          </a:p>
          <a:p>
            <a:endParaRPr lang="en-US" dirty="0"/>
          </a:p>
          <a:p>
            <a:r>
              <a:rPr lang="en-GB" sz="2000" dirty="0" err="1"/>
              <a:t>Franconeri</a:t>
            </a:r>
            <a:r>
              <a:rPr lang="en-GB" sz="2000" dirty="0"/>
              <a:t>, S. L., Padilla, L. M., Shah, P., Zacks, J. M., &amp; </a:t>
            </a:r>
            <a:r>
              <a:rPr lang="en-GB" sz="2000" dirty="0" err="1"/>
              <a:t>Hullman</a:t>
            </a:r>
            <a:r>
              <a:rPr lang="en-GB" sz="2000" dirty="0"/>
              <a:t>, J. (2021). The Science of Visual Data Communication: What Works. </a:t>
            </a:r>
            <a:r>
              <a:rPr lang="en-GB" sz="2000" i="1" dirty="0"/>
              <a:t>Psychological Science</a:t>
            </a:r>
            <a:r>
              <a:rPr lang="en-GB" sz="20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2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C36F-552D-4963-4152-6CC7A4D7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Visualization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75D4-9B5C-BBFF-E3FB-CCB43B54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New York Times: What’s Going On In This Graph? </a:t>
            </a:r>
            <a:endParaRPr lang="en-US" dirty="0"/>
          </a:p>
          <a:p>
            <a:endParaRPr lang="en-US" dirty="0"/>
          </a:p>
          <a:p>
            <a:r>
              <a:rPr lang="en-US" dirty="0"/>
              <a:t>from Data to Viz: </a:t>
            </a:r>
            <a:r>
              <a:rPr lang="en-US" dirty="0">
                <a:hlinkClick r:id="rId3"/>
              </a:rPr>
              <a:t>https://www.data-to-viz.com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Information is Beautiful: </a:t>
            </a:r>
            <a:r>
              <a:rPr lang="en-US" dirty="0">
                <a:hlinkClick r:id="rId4"/>
              </a:rPr>
              <a:t>https://informationisbeautiful.net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Gapminder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https://www.gapminder.org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1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347BB-CB51-35EA-84C1-C61E5B09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426C0F-5969-9D5D-7FD1-8D155BE4E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consumers of data / evidence </a:t>
            </a:r>
          </a:p>
          <a:p>
            <a:r>
              <a:rPr lang="en-US" dirty="0"/>
              <a:t>	data literacy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Effective communicators (of data / evidence)</a:t>
            </a:r>
          </a:p>
          <a:p>
            <a:endParaRPr lang="en-US" dirty="0"/>
          </a:p>
          <a:p>
            <a:r>
              <a:rPr lang="en-US" dirty="0"/>
              <a:t>Effective givers and receivers of constructive feedback</a:t>
            </a:r>
          </a:p>
        </p:txBody>
      </p:sp>
    </p:spTree>
    <p:extLst>
      <p:ext uri="{BB962C8B-B14F-4D97-AF65-F5344CB8AC3E}">
        <p14:creationId xmlns:p14="http://schemas.microsoft.com/office/powerpoint/2010/main" val="247881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2347BB-CB51-35EA-84C1-C61E5B09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559"/>
          </a:xfrm>
        </p:spPr>
        <p:txBody>
          <a:bodyPr/>
          <a:lstStyle/>
          <a:p>
            <a:r>
              <a:rPr lang="en-US" dirty="0"/>
              <a:t>What’s Going On In This Graph? (NYT)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426C0F-5969-9D5D-7FD1-8D155BE4E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630"/>
            <a:ext cx="10515600" cy="4351338"/>
          </a:xfrm>
        </p:spPr>
        <p:txBody>
          <a:bodyPr/>
          <a:lstStyle/>
          <a:p>
            <a:r>
              <a:rPr lang="en-US" sz="1400" dirty="0"/>
              <a:t>What do you notice?</a:t>
            </a:r>
          </a:p>
          <a:p>
            <a:r>
              <a:rPr lang="en-US" sz="1400" dirty="0"/>
              <a:t>What do you wonder?</a:t>
            </a:r>
          </a:p>
          <a:p>
            <a:endParaRPr lang="en-US" dirty="0"/>
          </a:p>
        </p:txBody>
      </p:sp>
      <p:pic>
        <p:nvPicPr>
          <p:cNvPr id="2" name="Google Shape;61;p14">
            <a:extLst>
              <a:ext uri="{FF2B5EF4-FFF2-40B4-BE49-F238E27FC236}">
                <a16:creationId xmlns:a16="http://schemas.microsoft.com/office/drawing/2014/main" id="{032E7204-554A-0A4B-A26E-C28619C146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155" y="3134848"/>
            <a:ext cx="4229650" cy="315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2;p14">
            <a:extLst>
              <a:ext uri="{FF2B5EF4-FFF2-40B4-BE49-F238E27FC236}">
                <a16:creationId xmlns:a16="http://schemas.microsoft.com/office/drawing/2014/main" id="{20EBD43D-8BDC-D7F5-F150-CA7665B6AE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705" y="3134848"/>
            <a:ext cx="4229650" cy="3158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51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C3C438-770B-3703-E7DC-81B5D5A60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8" y="409780"/>
            <a:ext cx="2780070" cy="620733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Exposure to (broad) applications of statistics</a:t>
            </a:r>
          </a:p>
          <a:p>
            <a:endParaRPr lang="en-US" dirty="0"/>
          </a:p>
          <a:p>
            <a:r>
              <a:rPr lang="en-US" dirty="0"/>
              <a:t>Practice identifying observational units and (types of) variables</a:t>
            </a:r>
          </a:p>
          <a:p>
            <a:endParaRPr lang="en-US" dirty="0"/>
          </a:p>
          <a:p>
            <a:r>
              <a:rPr lang="en-US" dirty="0"/>
              <a:t>Exposure to broad range of data visualizations</a:t>
            </a:r>
          </a:p>
          <a:p>
            <a:endParaRPr lang="en-US" dirty="0"/>
          </a:p>
          <a:p>
            <a:r>
              <a:rPr lang="en-US" dirty="0"/>
              <a:t>Practice being critical consumers of data</a:t>
            </a:r>
          </a:p>
          <a:p>
            <a:endParaRPr lang="en-US" dirty="0"/>
          </a:p>
          <a:p>
            <a:r>
              <a:rPr lang="en-US" dirty="0"/>
              <a:t>Help them see themselves in the data (and notice who is missing)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BE8A00-B646-65E6-5CB2-88196853F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703" y="57616"/>
            <a:ext cx="7036297" cy="2804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8C55BD-3944-4265-2D64-82AA16BF5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957" y="3549444"/>
            <a:ext cx="4676314" cy="3308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BC009-BAF2-69D4-59B4-2427B3CF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263" y="2531337"/>
            <a:ext cx="4297694" cy="2928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F5A22-995F-609B-B433-851B7AA72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7806" y="3808078"/>
            <a:ext cx="4474194" cy="2993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06EF6-F1F6-5CA2-33E5-E9A28CBA7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055" y="0"/>
            <a:ext cx="4208945" cy="31796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710AE8-3427-1D22-0A4D-46AB002C79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257"/>
          <a:stretch/>
        </p:blipFill>
        <p:spPr>
          <a:xfrm>
            <a:off x="3403459" y="1259189"/>
            <a:ext cx="4427671" cy="3206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634792-AD12-475E-A676-A66C05B84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080" y="1432327"/>
            <a:ext cx="4573242" cy="2659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4EBD7-0AEB-BFFC-A069-3124BF10F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2420" y="480920"/>
            <a:ext cx="4829580" cy="2848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826997-D6AF-1613-1E6D-EE2C1E4CCF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1122" y="3634034"/>
            <a:ext cx="4620014" cy="309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9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73E864-1DA6-A365-7382-3E281F36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48769" cy="1325563"/>
          </a:xfrm>
        </p:spPr>
        <p:txBody>
          <a:bodyPr/>
          <a:lstStyle/>
          <a:p>
            <a:r>
              <a:rPr lang="en-US" dirty="0"/>
              <a:t>Common problem: data communication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F65A3D-538B-B3BE-1300-0CBB115300A7}"/>
              </a:ext>
            </a:extLst>
          </p:cNvPr>
          <p:cNvSpPr/>
          <p:nvPr/>
        </p:nvSpPr>
        <p:spPr>
          <a:xfrm>
            <a:off x="2358819" y="1738219"/>
            <a:ext cx="2397887" cy="23541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Roboto Ligh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B12E4-16AB-D306-A6F3-A4E38B761843}"/>
              </a:ext>
            </a:extLst>
          </p:cNvPr>
          <p:cNvSpPr/>
          <p:nvPr/>
        </p:nvSpPr>
        <p:spPr>
          <a:xfrm>
            <a:off x="2820545" y="2226915"/>
            <a:ext cx="1408459" cy="1436188"/>
          </a:xfrm>
          <a:prstGeom prst="rect">
            <a:avLst/>
          </a:prstGeom>
          <a:blipFill>
            <a:blip r:embed="rId3"/>
            <a:srcRect/>
            <a:stretch>
              <a:fillRect l="-2000" r="-2000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3B4FF7-E400-6093-EA1B-5C2037A9FB76}"/>
              </a:ext>
            </a:extLst>
          </p:cNvPr>
          <p:cNvSpPr/>
          <p:nvPr/>
        </p:nvSpPr>
        <p:spPr>
          <a:xfrm>
            <a:off x="6862144" y="1690688"/>
            <a:ext cx="2397886" cy="23541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Roboto Light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3D36B-256D-151A-0E62-F2CFCA8B7450}"/>
              </a:ext>
            </a:extLst>
          </p:cNvPr>
          <p:cNvSpPr/>
          <p:nvPr/>
        </p:nvSpPr>
        <p:spPr>
          <a:xfrm>
            <a:off x="7162251" y="1952430"/>
            <a:ext cx="1864686" cy="1830707"/>
          </a:xfrm>
          <a:prstGeom prst="rect">
            <a:avLst/>
          </a:prstGeom>
          <a:blipFill dpi="0" rotWithShape="1">
            <a:blip r:embed="rId4"/>
            <a:srcRect/>
            <a:stretch>
              <a:fillRect l="2372" t="9885" r="2412" b="15728"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Google Shape;109;p17">
            <a:extLst>
              <a:ext uri="{FF2B5EF4-FFF2-40B4-BE49-F238E27FC236}">
                <a16:creationId xmlns:a16="http://schemas.microsoft.com/office/drawing/2014/main" id="{72F7DBAE-0D01-23EE-0C91-2BFA4C27B060}"/>
              </a:ext>
            </a:extLst>
          </p:cNvPr>
          <p:cNvSpPr txBox="1">
            <a:spLocks/>
          </p:cNvSpPr>
          <p:nvPr/>
        </p:nvSpPr>
        <p:spPr>
          <a:xfrm>
            <a:off x="2275092" y="4194036"/>
            <a:ext cx="2912440" cy="10836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000" i="1" dirty="0">
                <a:latin typeface="Roboto Light" panose="02000000000000000000" pitchFamily="2" charset="0"/>
                <a:ea typeface="Roboto Light" panose="02000000000000000000" pitchFamily="2" charset="0"/>
              </a:rPr>
              <a:t>I have data / evidence</a:t>
            </a:r>
          </a:p>
        </p:txBody>
      </p:sp>
      <p:sp>
        <p:nvSpPr>
          <p:cNvPr id="9" name="Google Shape;109;p17">
            <a:extLst>
              <a:ext uri="{FF2B5EF4-FFF2-40B4-BE49-F238E27FC236}">
                <a16:creationId xmlns:a16="http://schemas.microsoft.com/office/drawing/2014/main" id="{A6AE8F7D-07FC-4656-4F2F-12193CAAACC8}"/>
              </a:ext>
            </a:extLst>
          </p:cNvPr>
          <p:cNvSpPr txBox="1">
            <a:spLocks/>
          </p:cNvSpPr>
          <p:nvPr/>
        </p:nvSpPr>
        <p:spPr>
          <a:xfrm>
            <a:off x="7265266" y="4790613"/>
            <a:ext cx="2725170" cy="10836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endParaRPr lang="en-US" sz="267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Google Shape;109;p17">
            <a:extLst>
              <a:ext uri="{FF2B5EF4-FFF2-40B4-BE49-F238E27FC236}">
                <a16:creationId xmlns:a16="http://schemas.microsoft.com/office/drawing/2014/main" id="{18FD0D75-2FC2-D6DA-55CE-C641F8C91B79}"/>
              </a:ext>
            </a:extLst>
          </p:cNvPr>
          <p:cNvSpPr txBox="1">
            <a:spLocks/>
          </p:cNvSpPr>
          <p:nvPr/>
        </p:nvSpPr>
        <p:spPr>
          <a:xfrm>
            <a:off x="6862144" y="4194035"/>
            <a:ext cx="3473212" cy="10836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2000" i="1" dirty="0">
                <a:latin typeface="Roboto Light" panose="02000000000000000000" pitchFamily="2" charset="0"/>
                <a:ea typeface="Roboto Light" panose="02000000000000000000" pitchFamily="2" charset="0"/>
              </a:rPr>
              <a:t>I need to communicate it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E2B1A78-1251-F878-8A6F-2E52C90AF980}"/>
              </a:ext>
            </a:extLst>
          </p:cNvPr>
          <p:cNvSpPr/>
          <p:nvPr/>
        </p:nvSpPr>
        <p:spPr>
          <a:xfrm>
            <a:off x="2446017" y="5059547"/>
            <a:ext cx="6901211" cy="734675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E66E0A2A-7822-B796-3308-2BF1189BED28}"/>
              </a:ext>
            </a:extLst>
          </p:cNvPr>
          <p:cNvSpPr txBox="1">
            <a:spLocks/>
          </p:cNvSpPr>
          <p:nvPr/>
        </p:nvSpPr>
        <p:spPr>
          <a:xfrm>
            <a:off x="3124113" y="5038691"/>
            <a:ext cx="6479546" cy="1271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none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Verdana" panose="020B0604030504040204" pitchFamily="34" charset="0"/>
              </a:defRPr>
            </a:lvl1pPr>
          </a:lstStyle>
          <a:p>
            <a:r>
              <a:rPr lang="en-US" sz="2600" i="1" dirty="0">
                <a:solidFill>
                  <a:schemeClr val="bg1"/>
                </a:solidFill>
              </a:rPr>
              <a:t>Thesis: Cognitive science can help</a:t>
            </a:r>
          </a:p>
          <a:p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20159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28A495-0BB1-B29B-5ABD-3B766DFA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20" y="791301"/>
            <a:ext cx="7306648" cy="567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08833-F4F3-0120-E1B9-46CFD6FCA61E}"/>
              </a:ext>
            </a:extLst>
          </p:cNvPr>
          <p:cNvSpPr txBox="1"/>
          <p:nvPr/>
        </p:nvSpPr>
        <p:spPr>
          <a:xfrm>
            <a:off x="913120" y="6569114"/>
            <a:ext cx="2045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From Ross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Metusalem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8B156-EAA8-28E1-ED22-2BF8DFB983A7}"/>
              </a:ext>
            </a:extLst>
          </p:cNvPr>
          <p:cNvSpPr txBox="1"/>
          <p:nvPr/>
        </p:nvSpPr>
        <p:spPr>
          <a:xfrm>
            <a:off x="913120" y="288886"/>
            <a:ext cx="568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What rating is more common in Drama movies: PG-13 or R?</a:t>
            </a:r>
          </a:p>
        </p:txBody>
      </p:sp>
    </p:spTree>
    <p:extLst>
      <p:ext uri="{BB962C8B-B14F-4D97-AF65-F5344CB8AC3E}">
        <p14:creationId xmlns:p14="http://schemas.microsoft.com/office/powerpoint/2010/main" val="394479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28A495-0BB1-B29B-5ABD-3B766DFAE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20" y="791301"/>
            <a:ext cx="7306648" cy="5673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908833-F4F3-0120-E1B9-46CFD6FCA61E}"/>
              </a:ext>
            </a:extLst>
          </p:cNvPr>
          <p:cNvSpPr txBox="1"/>
          <p:nvPr/>
        </p:nvSpPr>
        <p:spPr>
          <a:xfrm>
            <a:off x="913120" y="6569114"/>
            <a:ext cx="2045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From Ross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Metusalem</a:t>
            </a: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8B156-EAA8-28E1-ED22-2BF8DFB983A7}"/>
              </a:ext>
            </a:extLst>
          </p:cNvPr>
          <p:cNvSpPr txBox="1"/>
          <p:nvPr/>
        </p:nvSpPr>
        <p:spPr>
          <a:xfrm>
            <a:off x="913120" y="288886"/>
            <a:ext cx="568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What rating is more common in Drama movies: PG-13 or 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DF630-E8F1-D464-4EE7-3AC98BD85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21" y="791301"/>
            <a:ext cx="7306648" cy="56736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15D3B9-3377-293F-C01D-612660FD415D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7A424-F1FA-96EF-7C7C-69F900EFE37B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B5E9-8973-6487-5B2D-FE5EAA5CC9E8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</p:spTree>
    <p:extLst>
      <p:ext uri="{BB962C8B-B14F-4D97-AF65-F5344CB8AC3E}">
        <p14:creationId xmlns:p14="http://schemas.microsoft.com/office/powerpoint/2010/main" val="41252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5512595" y="2989287"/>
            <a:ext cx="3430721" cy="572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2200" dirty="0"/>
              <a:t>Different visualizations can tell different stories </a:t>
            </a:r>
            <a:endParaRPr sz="2200" dirty="0"/>
          </a:p>
          <a:p>
            <a:r>
              <a:rPr lang="en" sz="2200" dirty="0"/>
              <a:t>(even about the same data!)</a:t>
            </a:r>
            <a:endParaRPr sz="2200" dirty="0"/>
          </a:p>
          <a:p>
            <a:endParaRPr sz="2200" dirty="0"/>
          </a:p>
          <a:p>
            <a:endParaRPr sz="2200" dirty="0">
              <a:solidFill>
                <a:srgbClr val="CCCCCC"/>
              </a:solidFill>
            </a:endParaRPr>
          </a:p>
        </p:txBody>
      </p:sp>
      <p:pic>
        <p:nvPicPr>
          <p:cNvPr id="106" name="Google Shape;1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5335" y="910539"/>
            <a:ext cx="452437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08" y="929315"/>
            <a:ext cx="242887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010" y="2772562"/>
            <a:ext cx="4524375" cy="29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/>
        </p:nvSpPr>
        <p:spPr>
          <a:xfrm>
            <a:off x="3547341" y="594123"/>
            <a:ext cx="4060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50" dirty="0" err="1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Corell</a:t>
            </a:r>
            <a:r>
              <a:rPr lang="en" sz="1050" dirty="0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, M., Albers, D., </a:t>
            </a:r>
            <a:r>
              <a:rPr lang="en" sz="1050" dirty="0" err="1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Franconeri</a:t>
            </a:r>
            <a:r>
              <a:rPr lang="en" sz="1050" dirty="0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, S., </a:t>
            </a:r>
            <a:r>
              <a:rPr lang="en" sz="1050" dirty="0" err="1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Gleicher</a:t>
            </a:r>
            <a:r>
              <a:rPr lang="en" sz="1050" dirty="0">
                <a:solidFill>
                  <a:srgbClr val="808080"/>
                </a:solidFill>
                <a:highlight>
                  <a:srgbClr val="FFFFFF"/>
                </a:highlight>
                <a:latin typeface="Roboto Light"/>
                <a:ea typeface="Roboto Light"/>
                <a:cs typeface="Roboto Light"/>
                <a:sym typeface="Roboto Light"/>
              </a:rPr>
              <a:t>, M. (2012).</a:t>
            </a:r>
            <a:endParaRPr sz="1400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5488522" y="4661751"/>
            <a:ext cx="3042376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2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Every visualization shows some info and hides others. What do you want (your audience) to see?</a:t>
            </a:r>
            <a:endParaRPr sz="1400" dirty="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316BD7-7E81-AEB4-43FB-058E62FCD064}"/>
              </a:ext>
            </a:extLst>
          </p:cNvPr>
          <p:cNvSpPr/>
          <p:nvPr/>
        </p:nvSpPr>
        <p:spPr>
          <a:xfrm>
            <a:off x="9114503" y="602237"/>
            <a:ext cx="2818664" cy="851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Data vis tips: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86B2F4-F528-E683-04A5-D5D6385DDA49}"/>
              </a:ext>
            </a:extLst>
          </p:cNvPr>
          <p:cNvSpPr/>
          <p:nvPr/>
        </p:nvSpPr>
        <p:spPr>
          <a:xfrm>
            <a:off x="9114503" y="2239525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#2: Label directly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E01EE8-C6DF-1640-9ADA-96421DE5172B}"/>
              </a:ext>
            </a:extLst>
          </p:cNvPr>
          <p:cNvSpPr/>
          <p:nvPr/>
        </p:nvSpPr>
        <p:spPr>
          <a:xfrm>
            <a:off x="9114503" y="1615129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#1: Reduce cognitive load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89F6F-E026-E382-AEAA-730B68CCDC2C}"/>
              </a:ext>
            </a:extLst>
          </p:cNvPr>
          <p:cNvSpPr/>
          <p:nvPr/>
        </p:nvSpPr>
        <p:spPr>
          <a:xfrm>
            <a:off x="9114503" y="2931221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#3: (Positional) encodings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802A3-FE59-1176-D4DD-BDF8F726EAB5}"/>
              </a:ext>
            </a:extLst>
          </p:cNvPr>
          <p:cNvSpPr/>
          <p:nvPr/>
        </p:nvSpPr>
        <p:spPr>
          <a:xfrm>
            <a:off x="9114502" y="3561987"/>
            <a:ext cx="2818663" cy="4923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#4: Salience matters</a:t>
            </a:r>
          </a:p>
        </p:txBody>
      </p:sp>
      <p:pic>
        <p:nvPicPr>
          <p:cNvPr id="7" name="Google Shape;211;p29">
            <a:extLst>
              <a:ext uri="{FF2B5EF4-FFF2-40B4-BE49-F238E27FC236}">
                <a16:creationId xmlns:a16="http://schemas.microsoft.com/office/drawing/2014/main" id="{7D7F6C3D-1A29-B627-72A8-31BDC248F2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433" y="0"/>
            <a:ext cx="5156125" cy="3349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5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Class Activity</a:t>
            </a:r>
            <a:endParaRPr dirty="0"/>
          </a:p>
        </p:txBody>
      </p:sp>
      <p:sp>
        <p:nvSpPr>
          <p:cNvPr id="116" name="Google Shape;116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" sz="2000" dirty="0"/>
              <a:t>Sketch two visualizations that highlight different comparisons of these data. </a:t>
            </a:r>
            <a:endParaRPr sz="2000" dirty="0"/>
          </a:p>
          <a:p>
            <a:pPr marL="0" indent="0">
              <a:spcBef>
                <a:spcPts val="1600"/>
              </a:spcBef>
              <a:buNone/>
            </a:pPr>
            <a:r>
              <a:rPr lang="en" sz="2000" dirty="0"/>
              <a:t>They should produce different sentences (stories) in your head.</a:t>
            </a:r>
            <a:endParaRPr sz="2000"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aphicFrame>
        <p:nvGraphicFramePr>
          <p:cNvPr id="117" name="Google Shape;117;p14"/>
          <p:cNvGraphicFramePr/>
          <p:nvPr/>
        </p:nvGraphicFramePr>
        <p:xfrm>
          <a:off x="1685850" y="3179823"/>
          <a:ext cx="3323918" cy="2460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44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Category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Year 1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Year 2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 dirty="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A</a:t>
                      </a:r>
                      <a:endParaRPr sz="1400" u="none" strike="noStrike" cap="none" dirty="0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15%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 dirty="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39%</a:t>
                      </a:r>
                      <a:endParaRPr sz="1400" u="none" strike="noStrike" cap="none" dirty="0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B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35%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8%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C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26%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25%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D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24%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 dirty="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28%</a:t>
                      </a:r>
                      <a:endParaRPr sz="1400" u="none" strike="noStrike" cap="none" dirty="0"/>
                    </a:p>
                  </a:txBody>
                  <a:tcPr marL="91425" marR="91425" marT="91425" marB="914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8" name="Google Shape;118;p14"/>
          <p:cNvPicPr preferRelativeResize="0"/>
          <p:nvPr/>
        </p:nvPicPr>
        <p:blipFill rotWithShape="1">
          <a:blip r:embed="rId3">
            <a:alphaModFix/>
          </a:blip>
          <a:srcRect l="60999" t="72408"/>
          <a:stretch/>
        </p:blipFill>
        <p:spPr>
          <a:xfrm rot="10800000">
            <a:off x="6095999" y="3417088"/>
            <a:ext cx="4410151" cy="208145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7677150" y="5560875"/>
            <a:ext cx="28290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 dirty="0">
                <a:latin typeface="Roboto Light"/>
                <a:ea typeface="Roboto Light"/>
                <a:cs typeface="Roboto Light"/>
                <a:sym typeface="Roboto Light"/>
              </a:rPr>
              <a:t>Inspired by Steve </a:t>
            </a:r>
            <a:r>
              <a:rPr lang="en" sz="1000" dirty="0" err="1">
                <a:latin typeface="Roboto Light"/>
                <a:ea typeface="Roboto Light"/>
                <a:cs typeface="Roboto Light"/>
                <a:sym typeface="Roboto Light"/>
              </a:rPr>
              <a:t>Franconeri</a:t>
            </a:r>
            <a:r>
              <a:rPr lang="en" sz="1000" dirty="0">
                <a:latin typeface="Roboto Light"/>
                <a:ea typeface="Roboto Light"/>
                <a:cs typeface="Roboto Light"/>
                <a:sym typeface="Roboto Light"/>
              </a:rPr>
              <a:t>, </a:t>
            </a:r>
            <a:r>
              <a:rPr lang="en" sz="1000" dirty="0" err="1">
                <a:latin typeface="Roboto Light"/>
                <a:ea typeface="Roboto Light"/>
                <a:cs typeface="Roboto Light"/>
                <a:sym typeface="Roboto Light"/>
              </a:rPr>
              <a:t>Zelanzy</a:t>
            </a:r>
            <a:r>
              <a:rPr lang="en" sz="1000" dirty="0">
                <a:latin typeface="Roboto Light"/>
                <a:ea typeface="Roboto Light"/>
                <a:cs typeface="Roboto Light"/>
                <a:sym typeface="Roboto Light"/>
              </a:rPr>
              <a:t> (1950)</a:t>
            </a:r>
            <a:endParaRPr sz="10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5068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PU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990000"/>
      </a:accent1>
      <a:accent2>
        <a:srgbClr val="CCCCCC"/>
      </a:accent2>
      <a:accent3>
        <a:srgbClr val="8D9093"/>
      </a:accent3>
      <a:accent4>
        <a:srgbClr val="990000"/>
      </a:accent4>
      <a:accent5>
        <a:srgbClr val="990000"/>
      </a:accent5>
      <a:accent6>
        <a:srgbClr val="990000"/>
      </a:accent6>
      <a:hlink>
        <a:srgbClr val="990000"/>
      </a:hlink>
      <a:folHlink>
        <a:srgbClr val="99000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U_template" id="{FCEC00F8-1EC3-9C42-8AB6-570DE6F08816}" vid="{7C233534-2EC0-E947-B013-5716FCC822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8805</TotalTime>
  <Words>752</Words>
  <Application>Microsoft Macintosh PowerPoint</Application>
  <PresentationFormat>Widescreen</PresentationFormat>
  <Paragraphs>134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Roboto Light</vt:lpstr>
      <vt:lpstr>Source Sans Pro</vt:lpstr>
      <vt:lpstr>Trebuchet MS</vt:lpstr>
      <vt:lpstr>Office Theme</vt:lpstr>
      <vt:lpstr>Data visualization activities:  Teaching and learning how to become better consumers and communicators of data</vt:lpstr>
      <vt:lpstr>Learning Goals</vt:lpstr>
      <vt:lpstr>What’s Going On In This Graph? (NYT)</vt:lpstr>
      <vt:lpstr>PowerPoint Presentation</vt:lpstr>
      <vt:lpstr>Common problem: data communication</vt:lpstr>
      <vt:lpstr>PowerPoint Presentation</vt:lpstr>
      <vt:lpstr>PowerPoint Presentation</vt:lpstr>
      <vt:lpstr>Different visualizations can tell different stories  (even about the same data!)  </vt:lpstr>
      <vt:lpstr>Class Activity</vt:lpstr>
      <vt:lpstr>PowerPoint Presentation</vt:lpstr>
      <vt:lpstr>Grouping in space guides comparison</vt:lpstr>
      <vt:lpstr>Feedback makes us better!  “I like” and “I wish”</vt:lpstr>
      <vt:lpstr>Take a sad plot, make it better</vt:lpstr>
      <vt:lpstr>PowerPoint Presentation</vt:lpstr>
      <vt:lpstr>PowerPoint Presentation</vt:lpstr>
      <vt:lpstr>PowerPoint Presentation</vt:lpstr>
      <vt:lpstr>PowerPoint Presentation</vt:lpstr>
      <vt:lpstr>Thanks!</vt:lpstr>
      <vt:lpstr>Data Visualization Resources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Probability</dc:title>
  <dc:subject/>
  <dc:creator>Microsoft Office User</dc:creator>
  <cp:keywords/>
  <dc:description/>
  <cp:lastModifiedBy>Microsoft Office User</cp:lastModifiedBy>
  <cp:revision>15</cp:revision>
  <dcterms:created xsi:type="dcterms:W3CDTF">2022-05-30T19:58:57Z</dcterms:created>
  <dcterms:modified xsi:type="dcterms:W3CDTF">2023-08-04T15:52:04Z</dcterms:modified>
  <cp:category/>
</cp:coreProperties>
</file>